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0"/>
  </p:notesMasterIdLst>
  <p:sldIdLst>
    <p:sldId id="256" r:id="rId2"/>
    <p:sldId id="259" r:id="rId3"/>
    <p:sldId id="261" r:id="rId4"/>
    <p:sldId id="303" r:id="rId5"/>
    <p:sldId id="257" r:id="rId6"/>
    <p:sldId id="279" r:id="rId7"/>
    <p:sldId id="270" r:id="rId8"/>
    <p:sldId id="271" r:id="rId9"/>
    <p:sldId id="260" r:id="rId10"/>
    <p:sldId id="265" r:id="rId11"/>
    <p:sldId id="266" r:id="rId12"/>
    <p:sldId id="280" r:id="rId13"/>
    <p:sldId id="267" r:id="rId14"/>
    <p:sldId id="277" r:id="rId15"/>
    <p:sldId id="278" r:id="rId16"/>
    <p:sldId id="292" r:id="rId17"/>
    <p:sldId id="264" r:id="rId18"/>
    <p:sldId id="273" r:id="rId19"/>
    <p:sldId id="304" r:id="rId20"/>
    <p:sldId id="288" r:id="rId21"/>
    <p:sldId id="272" r:id="rId22"/>
    <p:sldId id="305" r:id="rId23"/>
    <p:sldId id="289" r:id="rId24"/>
    <p:sldId id="263" r:id="rId25"/>
    <p:sldId id="306" r:id="rId26"/>
    <p:sldId id="293" r:id="rId27"/>
    <p:sldId id="275" r:id="rId28"/>
    <p:sldId id="307" r:id="rId29"/>
    <p:sldId id="282" r:id="rId30"/>
    <p:sldId id="295" r:id="rId31"/>
    <p:sldId id="309" r:id="rId32"/>
    <p:sldId id="310" r:id="rId33"/>
    <p:sldId id="311" r:id="rId34"/>
    <p:sldId id="297" r:id="rId35"/>
    <p:sldId id="302" r:id="rId36"/>
    <p:sldId id="281" r:id="rId37"/>
    <p:sldId id="308" r:id="rId38"/>
    <p:sldId id="27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03"/>
    <p:restoredTop sz="94685"/>
  </p:normalViewPr>
  <p:slideViewPr>
    <p:cSldViewPr snapToGrid="0" snapToObjects="1">
      <p:cViewPr>
        <p:scale>
          <a:sx n="61" d="100"/>
          <a:sy n="61" d="100"/>
        </p:scale>
        <p:origin x="520" y="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25/4/19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4/25/19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4/25/19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4/25/19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4/25/19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3602038"/>
            <a:ext cx="8791575" cy="1655762"/>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1900244" y="4776128"/>
            <a:ext cx="2101850" cy="411823"/>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sz="2600" b="1" dirty="0">
                <a:solidFill>
                  <a:schemeClr val="accent5"/>
                </a:solidFill>
              </a:rPr>
              <a:t>Untangling Blockchain: A Data Processing View of Blockchain Systems</a:t>
            </a:r>
            <a:r>
              <a:rPr lang="en-US" sz="2600" b="1" baseline="30000" dirty="0">
                <a:solidFill>
                  <a:schemeClr val="accent5"/>
                </a:solidFill>
              </a:rPr>
              <a:t>[1]</a:t>
            </a:r>
          </a:p>
          <a:p>
            <a:r>
              <a:rPr lang="en-US" sz="2600" dirty="0"/>
              <a:t>Using BLOCKBENCH, </a:t>
            </a:r>
            <a:r>
              <a:rPr lang="en-US" sz="2600" dirty="0">
                <a:solidFill>
                  <a:schemeClr val="accent5"/>
                </a:solidFill>
              </a:rPr>
              <a:t>they evaluated three major blockchain systems</a:t>
            </a:r>
            <a:r>
              <a:rPr lang="en-US" sz="2600" dirty="0"/>
              <a:t>: Ethereum, Parity y Hyperledger Fabric.</a:t>
            </a:r>
          </a:p>
          <a:p>
            <a:r>
              <a:rPr lang="en-US" sz="2600" dirty="0"/>
              <a:t>Their results demonstrate several </a:t>
            </a:r>
            <a:r>
              <a:rPr lang="en-US" sz="2600" dirty="0">
                <a:solidFill>
                  <a:schemeClr val="accent5"/>
                </a:solidFill>
              </a:rPr>
              <a:t>trade-offs</a:t>
            </a:r>
            <a:r>
              <a:rPr lang="en-US" sz="2600" dirty="0"/>
              <a:t> between design decisions, as well as </a:t>
            </a:r>
            <a:r>
              <a:rPr lang="en-US" sz="2600" dirty="0">
                <a:solidFill>
                  <a:schemeClr val="accent5"/>
                </a:solidFill>
              </a:rPr>
              <a:t>big performance gaps between blockchain and database systems</a:t>
            </a:r>
            <a:r>
              <a:rPr lang="en-US" sz="2600"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6F9CD1D8-D9E9-4244-BABE-BDB09C4A45DE}"/>
              </a:ext>
            </a:extLst>
          </p:cNvPr>
          <p:cNvSpPr txBox="1"/>
          <p:nvPr/>
        </p:nvSpPr>
        <p:spPr>
          <a:xfrm>
            <a:off x="1141411"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4B05BDCE-CC53-294B-A62A-57467E572695}"/>
              </a:ext>
            </a:extLst>
          </p:cNvPr>
          <p:cNvSpPr txBox="1"/>
          <p:nvPr/>
        </p:nvSpPr>
        <p:spPr>
          <a:xfrm>
            <a:off x="1175985"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16663"/>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24763"/>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a:t>
            </a:r>
            <a:r>
              <a:rPr lang="en-US" sz="2000" dirty="0">
                <a:solidFill>
                  <a:srgbClr val="63A0CC"/>
                </a:solidFill>
              </a:rPr>
              <a:t>distributed ledgers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141413" y="6260266"/>
            <a:ext cx="9394969" cy="600164"/>
          </a:xfrm>
          <a:prstGeom prst="rect">
            <a:avLst/>
          </a:prstGeom>
          <a:noFill/>
        </p:spPr>
        <p:txBody>
          <a:bodyPr wrap="square" rtlCol="0">
            <a:spAutoFit/>
          </a:bodyPr>
          <a:lstStyle/>
          <a:p>
            <a:r>
              <a:rPr lang="en-US" sz="1100" dirty="0"/>
              <a:t>[1] UK Government - Office for Science, “Distributed Ledger Technology: beyond block chain,” London, 2016. </a:t>
            </a:r>
          </a:p>
          <a:p>
            <a:r>
              <a:rPr lang="en-US" sz="1100" dirty="0"/>
              <a:t>[2] D. </a:t>
            </a:r>
            <a:r>
              <a:rPr lang="en-US" sz="1100" dirty="0" err="1"/>
              <a:t>Mingxiao</a:t>
            </a:r>
            <a:r>
              <a:rPr lang="en-US" sz="1100" dirty="0"/>
              <a:t>, M. </a:t>
            </a:r>
            <a:r>
              <a:rPr lang="en-US" sz="1100" dirty="0" err="1"/>
              <a:t>Xiaofeng</a:t>
            </a:r>
            <a:r>
              <a:rPr lang="en-US" sz="1100" dirty="0"/>
              <a:t>, Z. </a:t>
            </a:r>
            <a:r>
              <a:rPr lang="en-US" sz="1100" dirty="0" err="1"/>
              <a:t>Zhe</a:t>
            </a:r>
            <a:r>
              <a:rPr lang="en-US" sz="1100" dirty="0"/>
              <a:t>, W. </a:t>
            </a:r>
            <a:r>
              <a:rPr lang="en-US" sz="1100" dirty="0" err="1"/>
              <a:t>Xiangwei</a:t>
            </a:r>
            <a:r>
              <a:rPr lang="en-US" sz="1100" dirty="0"/>
              <a:t>, and C. </a:t>
            </a:r>
            <a:r>
              <a:rPr lang="en-US" sz="1100" dirty="0" err="1"/>
              <a:t>Qijun</a:t>
            </a:r>
            <a:r>
              <a:rPr lang="en-US" sz="11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fontScale="92500" lnSpcReduction="20000"/>
          </a:bodyPr>
          <a:lstStyle/>
          <a:p>
            <a:pPr marL="0" indent="0">
              <a:buNone/>
            </a:pPr>
            <a:r>
              <a:rPr lang="en-US" b="1" dirty="0">
                <a:solidFill>
                  <a:schemeClr val="accent5"/>
                </a:solidFill>
              </a:rPr>
              <a:t>Programing Language</a:t>
            </a:r>
          </a:p>
          <a:p>
            <a:pPr marL="0" indent="0">
              <a:buNone/>
            </a:pPr>
            <a:endParaRPr lang="en-US" b="1" dirty="0">
              <a:solidFill>
                <a:schemeClr val="accent5"/>
              </a:solidFill>
            </a:endParaRPr>
          </a:p>
          <a:p>
            <a:pPr marL="0" indent="0">
              <a:buNone/>
            </a:pPr>
            <a:endParaRPr lang="en-US" i="1" dirty="0"/>
          </a:p>
          <a:p>
            <a:r>
              <a:rPr lang="en-US" dirty="0"/>
              <a:t>Created by Google in 2009.</a:t>
            </a:r>
          </a:p>
          <a:p>
            <a:r>
              <a:rPr lang="en-US" dirty="0"/>
              <a:t>Selected because its </a:t>
            </a:r>
            <a:r>
              <a:rPr lang="en-US" dirty="0">
                <a:solidFill>
                  <a:schemeClr val="accent5"/>
                </a:solidFill>
              </a:rPr>
              <a:t>concurrency mechanisms make it easy to write programs that get the most out of multicore and networked machines.</a:t>
            </a:r>
          </a:p>
          <a:p>
            <a:pPr lvl="1"/>
            <a:r>
              <a:rPr lang="en-US" sz="2400" dirty="0">
                <a:solidFill>
                  <a:schemeClr val="accent5"/>
                </a:solidFill>
              </a:rPr>
              <a:t>Goroutines</a:t>
            </a:r>
            <a:r>
              <a:rPr lang="en-US" sz="2400" baseline="30000" dirty="0">
                <a:solidFill>
                  <a:schemeClr val="accent5"/>
                </a:solidFill>
              </a:rPr>
              <a:t>[1]</a:t>
            </a:r>
            <a:r>
              <a:rPr lang="en-US" sz="2400" dirty="0">
                <a:solidFill>
                  <a:schemeClr val="accent5"/>
                </a:solidFill>
              </a:rPr>
              <a:t>:</a:t>
            </a:r>
            <a:r>
              <a:rPr lang="en-US" sz="2400" dirty="0"/>
              <a:t> functions or methods that run concurrently with other functions or methods. </a:t>
            </a:r>
          </a:p>
          <a:p>
            <a:pPr lvl="1"/>
            <a:r>
              <a:rPr lang="en-US" sz="2400" dirty="0">
                <a:solidFill>
                  <a:schemeClr val="accent5"/>
                </a:solidFill>
              </a:rPr>
              <a:t>Channels</a:t>
            </a:r>
            <a:r>
              <a:rPr lang="en-US" sz="2400" baseline="30000" dirty="0">
                <a:solidFill>
                  <a:schemeClr val="accent5"/>
                </a:solidFill>
              </a:rPr>
              <a:t>[2]</a:t>
            </a:r>
            <a:r>
              <a:rPr lang="en-US" sz="2400" dirty="0">
                <a:solidFill>
                  <a:schemeClr val="accent5"/>
                </a:solidFill>
              </a:rPr>
              <a:t>:</a:t>
            </a:r>
            <a:r>
              <a:rPr lang="en-US" sz="2400" dirty="0"/>
              <a:t> goroutines communicate using channels.</a:t>
            </a:r>
            <a:endParaRPr lang="en-US" sz="2400"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157995" y="2144208"/>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13</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430887"/>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a:p>
            <a:r>
              <a:rPr lang="en-US" sz="1100" dirty="0"/>
              <a:t>[2] “A Tour of Go - Channels.” [Online]. Available: https://</a:t>
            </a:r>
            <a:r>
              <a:rPr lang="en-US" sz="1100" dirty="0" err="1"/>
              <a:t>tour.golang.org</a:t>
            </a:r>
            <a:r>
              <a:rPr lang="en-US" sz="1100" dirty="0"/>
              <a:t>/concurrency/2.</a:t>
            </a:r>
          </a:p>
        </p:txBody>
      </p:sp>
    </p:spTree>
    <p:extLst>
      <p:ext uri="{BB962C8B-B14F-4D97-AF65-F5344CB8AC3E}">
        <p14:creationId xmlns:p14="http://schemas.microsoft.com/office/powerpoint/2010/main" val="103434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5367173" cy="4262438"/>
          </a:xfrm>
        </p:spPr>
        <p:txBody>
          <a:bodyPr>
            <a:normAutofit fontScale="92500"/>
          </a:bodyPr>
          <a:lstStyle/>
          <a:p>
            <a:pPr marL="0" indent="0">
              <a:buNone/>
            </a:pPr>
            <a:r>
              <a:rPr lang="en-US" b="1" dirty="0">
                <a:solidFill>
                  <a:schemeClr val="accent5"/>
                </a:solidFill>
              </a:rPr>
              <a:t>Goroutines</a:t>
            </a:r>
            <a:r>
              <a:rPr lang="en-US" b="1" baseline="30000" dirty="0">
                <a:solidFill>
                  <a:schemeClr val="accent5"/>
                </a:solidFill>
              </a:rPr>
              <a:t>[1]</a:t>
            </a:r>
          </a:p>
          <a:p>
            <a:pPr marL="0" indent="0" algn="just">
              <a:spcAft>
                <a:spcPts val="600"/>
              </a:spcAft>
              <a:buNone/>
            </a:pPr>
            <a:r>
              <a:rPr lang="en-US" dirty="0">
                <a:ea typeface="MS Mincho" panose="02020609040205080304" pitchFamily="49" charset="-128"/>
                <a:cs typeface="Times New Roman" panose="02020603050405020304" pitchFamily="18" charset="0"/>
              </a:rPr>
              <a:t>Language abstraction</a:t>
            </a:r>
            <a:r>
              <a:rPr lang="en-US" dirty="0">
                <a:latin typeface="Courier New" panose="02070309020205020404" pitchFamily="49" charset="0"/>
                <a:ea typeface="MS Mincho" panose="02020609040205080304" pitchFamily="49" charset="-128"/>
                <a:cs typeface="Times New Roman" panose="02020603050405020304" pitchFamily="18" charset="0"/>
              </a:rPr>
              <a:t>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dirty="0"/>
              <a:t>starts a new goroutine running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1100" b="1" dirty="0">
              <a:solidFill>
                <a:schemeClr val="tx2"/>
              </a:solidFill>
            </a:endParaRPr>
          </a:p>
          <a:p>
            <a:r>
              <a:rPr lang="en-US" dirty="0"/>
              <a:t>The evaluation of </a:t>
            </a:r>
            <a:r>
              <a:rPr lang="en-US" dirty="0">
                <a:solidFill>
                  <a:schemeClr val="tx2"/>
                </a:solidFill>
                <a:latin typeface="Courier New" panose="02070309020205020404" pitchFamily="49" charset="0"/>
                <a:cs typeface="Courier New" panose="02070309020205020404" pitchFamily="49" charset="0"/>
              </a:rPr>
              <a:t>f</a:t>
            </a:r>
            <a:r>
              <a:rPr lang="en-US" dirty="0"/>
              <a:t>, </a:t>
            </a:r>
            <a:r>
              <a:rPr lang="en-US" dirty="0">
                <a:solidFill>
                  <a:schemeClr val="tx2"/>
                </a:solidFill>
                <a:latin typeface="Courier New" panose="02070309020205020404" pitchFamily="49" charset="0"/>
                <a:cs typeface="Courier New" panose="02070309020205020404" pitchFamily="49" charset="0"/>
              </a:rPr>
              <a:t>x</a:t>
            </a:r>
            <a:r>
              <a:rPr lang="en-US" dirty="0"/>
              <a:t>, </a:t>
            </a:r>
            <a:r>
              <a:rPr lang="en-US" dirty="0">
                <a:solidFill>
                  <a:schemeClr val="tx2"/>
                </a:solidFill>
                <a:latin typeface="Courier New" panose="02070309020205020404" pitchFamily="49" charset="0"/>
                <a:cs typeface="Courier New" panose="02070309020205020404" pitchFamily="49" charset="0"/>
              </a:rPr>
              <a:t>y</a:t>
            </a:r>
            <a:r>
              <a:rPr lang="en-US" dirty="0"/>
              <a:t>, and </a:t>
            </a:r>
            <a:r>
              <a:rPr lang="en-US" dirty="0">
                <a:solidFill>
                  <a:schemeClr val="tx2"/>
                </a:solidFill>
                <a:latin typeface="Courier New" panose="02070309020205020404" pitchFamily="49" charset="0"/>
                <a:cs typeface="Courier New" panose="02070309020205020404" pitchFamily="49" charset="0"/>
              </a:rPr>
              <a:t>z</a:t>
            </a:r>
            <a:r>
              <a:rPr lang="en-US" dirty="0"/>
              <a:t> happens in the currently executing goroutine (the one calling the go abstraction).</a:t>
            </a:r>
          </a:p>
          <a:p>
            <a:r>
              <a:rPr lang="en-US" dirty="0"/>
              <a:t>The execution of </a:t>
            </a:r>
            <a:r>
              <a:rPr lang="en-US" dirty="0">
                <a:solidFill>
                  <a:schemeClr val="tx2"/>
                </a:solidFill>
                <a:latin typeface="Courier New" panose="02070309020205020404" pitchFamily="49" charset="0"/>
                <a:cs typeface="Courier New" panose="02070309020205020404" pitchFamily="49" charset="0"/>
              </a:rPr>
              <a:t>f</a:t>
            </a:r>
            <a:r>
              <a:rPr lang="en-US" dirty="0"/>
              <a:t> happens in the new goroutine.</a:t>
            </a:r>
          </a:p>
          <a:p>
            <a:pPr marL="0" indent="0">
              <a:buNone/>
            </a:pPr>
            <a:endParaRPr lang="en-US"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261610"/>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p:txBody>
      </p:sp>
      <p:sp>
        <p:nvSpPr>
          <p:cNvPr id="8" name="Rectangle 7">
            <a:extLst>
              <a:ext uri="{FF2B5EF4-FFF2-40B4-BE49-F238E27FC236}">
                <a16:creationId xmlns:a16="http://schemas.microsoft.com/office/drawing/2014/main" id="{4E181471-3DC1-3F49-A772-40B61335EE6B}"/>
              </a:ext>
            </a:extLst>
          </p:cNvPr>
          <p:cNvSpPr/>
          <p:nvPr/>
        </p:nvSpPr>
        <p:spPr>
          <a:xfrm>
            <a:off x="6915034" y="929177"/>
            <a:ext cx="4379495" cy="3416320"/>
          </a:xfrm>
          <a:prstGeom prst="rect">
            <a:avLst/>
          </a:prstGeom>
          <a:solidFill>
            <a:schemeClr val="tx1"/>
          </a:solidFill>
          <a:effectLst>
            <a:softEdge rad="0"/>
          </a:effectLst>
        </p:spPr>
        <p:txBody>
          <a:bodyPr wrap="square">
            <a:spAutoFit/>
          </a:bodyP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"time"</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5;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go say("hello")</a:t>
            </a:r>
          </a:p>
          <a:p>
            <a:r>
              <a:rPr lang="en-US" sz="1200" b="1" dirty="0">
                <a:solidFill>
                  <a:srgbClr val="63A0CC"/>
                </a:solidFill>
                <a:latin typeface="Courier New" panose="02070309020205020404" pitchFamily="49" charset="0"/>
                <a:cs typeface="Courier New" panose="02070309020205020404" pitchFamily="49" charset="0"/>
              </a:rPr>
              <a:t>	say("world")</a:t>
            </a:r>
          </a:p>
          <a:p>
            <a:r>
              <a:rPr lang="en-US" sz="1200" b="1" dirty="0">
                <a:solidFill>
                  <a:srgbClr val="63A0CC"/>
                </a:solidFill>
                <a:latin typeface="Courier New" panose="02070309020205020404" pitchFamily="49" charset="0"/>
                <a:cs typeface="Courier New" panose="02070309020205020404" pitchFamily="49" charset="0"/>
              </a:rPr>
              <a:t>}</a:t>
            </a:r>
            <a:endParaRPr lang="en-US" sz="1200" b="1" dirty="0">
              <a:solidFill>
                <a:srgbClr val="63A0CC"/>
              </a:solidFill>
              <a:effectLst/>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F2C6DC3D-64FF-B34A-823B-0FEE6B1F8746}"/>
              </a:ext>
            </a:extLst>
          </p:cNvPr>
          <p:cNvSpPr/>
          <p:nvPr/>
        </p:nvSpPr>
        <p:spPr>
          <a:xfrm>
            <a:off x="8273889" y="4405950"/>
            <a:ext cx="1661786" cy="2308324"/>
          </a:xfrm>
          <a:prstGeom prst="rect">
            <a:avLst/>
          </a:prstGeom>
          <a:solidFill>
            <a:schemeClr val="tx1"/>
          </a:solidFill>
        </p:spPr>
        <p:txBody>
          <a:bodyPr wrap="square">
            <a:spAutoFit/>
          </a:bodyPr>
          <a:lstStyle/>
          <a:p>
            <a:r>
              <a:rPr lang="en-US" sz="1200" b="1" dirty="0">
                <a:solidFill>
                  <a:srgbClr val="63A0CC"/>
                </a:solidFill>
                <a:latin typeface="Courier New" panose="02070309020205020404" pitchFamily="49" charset="0"/>
                <a:cs typeface="Courier New" panose="02070309020205020404" pitchFamily="49" charset="0"/>
              </a:rPr>
              <a:t>hello</a:t>
            </a:r>
          </a:p>
          <a:p>
            <a:r>
              <a:rPr lang="en-US" sz="1200" b="1" dirty="0">
                <a:solidFill>
                  <a:srgbClr val="63A0CC"/>
                </a:solidFill>
                <a:latin typeface="Courier New" panose="02070309020205020404" pitchFamily="49" charset="0"/>
                <a:cs typeface="Courier New" panose="02070309020205020404" pitchFamily="49" charset="0"/>
              </a:rPr>
              <a:t>world</a:t>
            </a:r>
          </a:p>
          <a:p>
            <a:r>
              <a:rPr lang="en-US" sz="1200" b="1" dirty="0">
                <a:solidFill>
                  <a:srgbClr val="63A0CC"/>
                </a:solidFill>
                <a:latin typeface="Courier New" panose="02070309020205020404" pitchFamily="49" charset="0"/>
                <a:cs typeface="Courier New" panose="02070309020205020404" pitchFamily="49" charset="0"/>
              </a:rPr>
              <a:t>world</a:t>
            </a:r>
          </a:p>
          <a:p>
            <a:r>
              <a:rPr lang="en-US" sz="1200" b="1" dirty="0">
                <a:solidFill>
                  <a:srgbClr val="63A0CC"/>
                </a:solidFill>
                <a:latin typeface="Courier New" panose="02070309020205020404" pitchFamily="49" charset="0"/>
                <a:cs typeface="Courier New" panose="02070309020205020404" pitchFamily="49" charset="0"/>
              </a:rPr>
              <a:t>hello</a:t>
            </a:r>
          </a:p>
          <a:p>
            <a:r>
              <a:rPr lang="en-US" sz="1200" b="1" dirty="0">
                <a:solidFill>
                  <a:srgbClr val="63A0CC"/>
                </a:solidFill>
                <a:latin typeface="Courier New" panose="02070309020205020404" pitchFamily="49" charset="0"/>
                <a:cs typeface="Courier New" panose="02070309020205020404" pitchFamily="49" charset="0"/>
              </a:rPr>
              <a:t>hello</a:t>
            </a:r>
          </a:p>
          <a:p>
            <a:r>
              <a:rPr lang="en-US" sz="1200" b="1" dirty="0">
                <a:solidFill>
                  <a:srgbClr val="63A0CC"/>
                </a:solidFill>
                <a:latin typeface="Courier New" panose="02070309020205020404" pitchFamily="49" charset="0"/>
                <a:cs typeface="Courier New" panose="02070309020205020404" pitchFamily="49" charset="0"/>
              </a:rPr>
              <a:t>world</a:t>
            </a:r>
          </a:p>
          <a:p>
            <a:r>
              <a:rPr lang="en-US" sz="1200" b="1" dirty="0">
                <a:solidFill>
                  <a:srgbClr val="63A0CC"/>
                </a:solidFill>
                <a:latin typeface="Courier New" panose="02070309020205020404" pitchFamily="49" charset="0"/>
                <a:cs typeface="Courier New" panose="02070309020205020404" pitchFamily="49" charset="0"/>
              </a:rPr>
              <a:t>world</a:t>
            </a:r>
          </a:p>
          <a:p>
            <a:r>
              <a:rPr lang="en-US" sz="1200" b="1" dirty="0">
                <a:solidFill>
                  <a:srgbClr val="63A0CC"/>
                </a:solidFill>
                <a:latin typeface="Courier New" panose="02070309020205020404" pitchFamily="49" charset="0"/>
                <a:cs typeface="Courier New" panose="02070309020205020404" pitchFamily="49" charset="0"/>
              </a:rPr>
              <a:t>hello</a:t>
            </a:r>
          </a:p>
          <a:p>
            <a:r>
              <a:rPr lang="en-US" sz="1200" b="1" dirty="0">
                <a:solidFill>
                  <a:srgbClr val="63A0CC"/>
                </a:solidFill>
                <a:latin typeface="Courier New" panose="02070309020205020404" pitchFamily="49" charset="0"/>
                <a:cs typeface="Courier New" panose="02070309020205020404" pitchFamily="49" charset="0"/>
              </a:rPr>
              <a:t>hello</a:t>
            </a:r>
          </a:p>
          <a:p>
            <a:r>
              <a:rPr lang="en-US" sz="1200" b="1" dirty="0">
                <a:solidFill>
                  <a:srgbClr val="63A0CC"/>
                </a:solidFill>
                <a:latin typeface="Courier New" panose="02070309020205020404" pitchFamily="49" charset="0"/>
                <a:cs typeface="Courier New" panose="02070309020205020404" pitchFamily="49" charset="0"/>
              </a:rPr>
              <a:t>world</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endParaRPr lang="en-US" sz="1200" b="1" dirty="0">
              <a:solidFill>
                <a:srgbClr val="63A0CC"/>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81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4262438"/>
          </a:xfrm>
        </p:spPr>
        <p:txBody>
          <a:bodyPr>
            <a:normAutofit fontScale="77500" lnSpcReduction="20000"/>
          </a:bodyPr>
          <a:lstStyle/>
          <a:p>
            <a:pPr marL="0" indent="0">
              <a:buNone/>
            </a:pPr>
            <a:r>
              <a:rPr lang="en-US" b="1" noProof="1">
                <a:solidFill>
                  <a:schemeClr val="accent5"/>
                </a:solidFill>
              </a:rPr>
              <a:t>Channels</a:t>
            </a:r>
            <a:r>
              <a:rPr lang="en-US" b="1" baseline="30000" noProof="1">
                <a:solidFill>
                  <a:schemeClr val="accent5"/>
                </a:solidFill>
              </a:rPr>
              <a:t>[1]</a:t>
            </a:r>
          </a:p>
          <a:p>
            <a:r>
              <a:rPr lang="en-US" noProof="1"/>
              <a:t>send and receive values with the channel operator: </a:t>
            </a:r>
            <a:r>
              <a:rPr lang="en-US" noProof="1">
                <a:solidFill>
                  <a:schemeClr val="tx2"/>
                </a:solidFill>
                <a:latin typeface="Courier New" panose="02070309020205020404" pitchFamily="49" charset="0"/>
                <a:cs typeface="Courier New" panose="02070309020205020404" pitchFamily="49" charset="0"/>
              </a:rPr>
              <a:t>&lt;-</a:t>
            </a:r>
          </a:p>
          <a:p>
            <a:pPr marL="0" indent="0">
              <a:buNone/>
            </a:pPr>
            <a:endParaRPr lang="en-US" b="1" noProof="1">
              <a:solidFill>
                <a:schemeClr val="tx2"/>
              </a:solidFill>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//create a channel</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Send v to channel ch</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&lt;- v</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noProof="1"/>
          </a:p>
          <a:p>
            <a:pPr marL="0" indent="0">
              <a:buNone/>
            </a:pPr>
            <a:r>
              <a:rPr lang="en-US" sz="15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500" b="1" noProof="1">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36717" cy="261610"/>
          </a:xfrm>
          <a:prstGeom prst="rect">
            <a:avLst/>
          </a:prstGeom>
          <a:noFill/>
        </p:spPr>
        <p:txBody>
          <a:bodyPr wrap="none" rtlCol="0">
            <a:spAutoFit/>
          </a:bodyPr>
          <a:lstStyle/>
          <a:p>
            <a:r>
              <a:rPr lang="en-US" sz="1100" dirty="0"/>
              <a:t>[1] “A Tour of Go - Channels.” [Online]. Available: https://</a:t>
            </a:r>
            <a:r>
              <a:rPr lang="en-US" sz="1100" dirty="0" err="1"/>
              <a:t>tour.golang.org</a:t>
            </a:r>
            <a:r>
              <a:rPr lang="en-US" sz="1100" dirty="0"/>
              <a:t>/concurrency/2.</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sp>
        <p:nvSpPr>
          <p:cNvPr id="8" name="Rounded Rectangle 7">
            <a:extLst>
              <a:ext uri="{FF2B5EF4-FFF2-40B4-BE49-F238E27FC236}">
                <a16:creationId xmlns:a16="http://schemas.microsoft.com/office/drawing/2014/main" id="{6040F6B7-8166-934C-B232-500860F65A6E}"/>
              </a:ext>
            </a:extLst>
          </p:cNvPr>
          <p:cNvSpPr/>
          <p:nvPr/>
        </p:nvSpPr>
        <p:spPr>
          <a:xfrm>
            <a:off x="1141411" y="2823411"/>
            <a:ext cx="4008105" cy="2982078"/>
          </a:xfrm>
          <a:prstGeom prst="round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8277ABC-FB1B-9145-8F6C-EE09F9F8446B}"/>
              </a:ext>
            </a:extLst>
          </p:cNvPr>
          <p:cNvSpPr/>
          <p:nvPr/>
        </p:nvSpPr>
        <p:spPr>
          <a:xfrm>
            <a:off x="6833076" y="944129"/>
            <a:ext cx="3828789" cy="4154984"/>
          </a:xfrm>
          <a:prstGeom prst="rect">
            <a:avLst/>
          </a:prstGeom>
          <a:solidFill>
            <a:schemeClr val="tx1"/>
          </a:solidFill>
        </p:spPr>
        <p:txBody>
          <a:bodyPr wrap="square">
            <a:spAutoFit/>
          </a:bodyP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y := &lt;-c, &lt;-c // receive from 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endParaRPr lang="en-US" sz="1200" b="1" dirty="0">
              <a:solidFill>
                <a:srgbClr val="63A0CC"/>
              </a:solidFill>
              <a:effectLst/>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422999D9-8EE2-E143-BBE9-305D0938B401}"/>
              </a:ext>
            </a:extLst>
          </p:cNvPr>
          <p:cNvSpPr/>
          <p:nvPr/>
        </p:nvSpPr>
        <p:spPr>
          <a:xfrm>
            <a:off x="7935366" y="5222655"/>
            <a:ext cx="1624208" cy="646331"/>
          </a:xfrm>
          <a:prstGeom prst="rect">
            <a:avLst/>
          </a:prstGeom>
          <a:solidFill>
            <a:schemeClr val="tx1"/>
          </a:solidFill>
        </p:spPr>
        <p:txBody>
          <a:bodyPr wrap="square">
            <a:spAutoFit/>
          </a:bodyPr>
          <a:lstStyle/>
          <a:p>
            <a:r>
              <a:rPr lang="en-US" sz="1200" b="1" dirty="0">
                <a:solidFill>
                  <a:srgbClr val="63A0CC"/>
                </a:solidFill>
                <a:latin typeface="Courier New" panose="02070309020205020404" pitchFamily="49" charset="0"/>
                <a:cs typeface="Courier New" panose="02070309020205020404" pitchFamily="49" charset="0"/>
              </a:rPr>
              <a:t>-5 17 12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endParaRPr lang="en-US" sz="1200" b="1" dirty="0">
              <a:solidFill>
                <a:srgbClr val="63A0CC"/>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825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652617"/>
            <a:ext cx="4710546" cy="4729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i="1" dirty="0">
                <a:solidFill>
                  <a:schemeClr val="tx2"/>
                </a:solidFill>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a:t>
            </a:r>
            <a:r>
              <a:rPr lang="en-US" dirty="0">
                <a:solidFill>
                  <a:srgbClr val="82FFFF"/>
                </a:solidFill>
              </a:rPr>
              <a:t>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580118"/>
            <a:ext cx="4843752" cy="4729350"/>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r>
              <a:rPr lang="en-US" sz="2800" dirty="0"/>
              <a:t>.</a:t>
            </a:r>
          </a:p>
          <a:p>
            <a:r>
              <a:rPr lang="en-US" sz="2800" dirty="0"/>
              <a:t>This was the </a:t>
            </a:r>
            <a:r>
              <a:rPr lang="en-US" sz="2800" dirty="0">
                <a:solidFill>
                  <a:schemeClr val="accent5"/>
                </a:solidFill>
              </a:rPr>
              <a:t>first credible solution to the double-spending problem</a:t>
            </a:r>
            <a:r>
              <a:rPr lang="en-US" sz="2800" dirty="0"/>
              <a:t>.</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17</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6" name="TextBox 5">
            <a:extLst>
              <a:ext uri="{FF2B5EF4-FFF2-40B4-BE49-F238E27FC236}">
                <a16:creationId xmlns:a16="http://schemas.microsoft.com/office/drawing/2014/main" id="{B34D75F0-CEDE-8246-A034-B343264430B6}"/>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tx2"/>
                </a:solidFill>
              </a:rPr>
              <a:t>Underlying Data Structures for Distributed Ledgers</a:t>
            </a:r>
            <a:endParaRPr lang="en-US" dirty="0">
              <a:solidFill>
                <a:schemeClr val="tx2"/>
              </a:solidFill>
            </a:endParaRPr>
          </a:p>
        </p:txBody>
      </p:sp>
    </p:spTree>
    <p:extLst>
      <p:ext uri="{BB962C8B-B14F-4D97-AF65-F5344CB8AC3E}">
        <p14:creationId xmlns:p14="http://schemas.microsoft.com/office/powerpoint/2010/main" val="3268823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4600314"/>
          </a:xfrm>
        </p:spPr>
        <p:txBody>
          <a:bodyPr>
            <a:noAutofit/>
          </a:bodyPr>
          <a:lstStyle/>
          <a:p>
            <a:pPr marL="0" indent="0">
              <a:buNone/>
            </a:pPr>
            <a:r>
              <a:rPr lang="en-US" sz="1800" b="1" dirty="0">
                <a:solidFill>
                  <a:schemeClr val="accent5"/>
                </a:solidFill>
              </a:rPr>
              <a:t>The blockchain</a:t>
            </a:r>
            <a:r>
              <a:rPr lang="en-US" sz="1800" b="1" baseline="30000" dirty="0">
                <a:solidFill>
                  <a:schemeClr val="accent5"/>
                </a:solidFill>
              </a:rPr>
              <a:t>[1]</a:t>
            </a:r>
          </a:p>
          <a:p>
            <a:pPr marL="0" indent="0">
              <a:buNone/>
            </a:pPr>
            <a:r>
              <a:rPr lang="en-US" sz="1800" dirty="0"/>
              <a:t>Nakamoto explains that the steps to run the network are the following:</a:t>
            </a:r>
          </a:p>
          <a:p>
            <a:pPr marL="457200" lvl="0" indent="-457200">
              <a:buFont typeface="+mj-lt"/>
              <a:buAutoNum type="arabicParenR"/>
            </a:pPr>
            <a:r>
              <a:rPr lang="en-US" sz="1600" dirty="0">
                <a:solidFill>
                  <a:srgbClr val="63A0CC"/>
                </a:solidFill>
              </a:rPr>
              <a:t>New transactions are broadcast to all nodes.</a:t>
            </a:r>
          </a:p>
          <a:p>
            <a:pPr marL="457200" lvl="0" indent="-457200">
              <a:buFont typeface="+mj-lt"/>
              <a:buAutoNum type="arabicParenR"/>
            </a:pPr>
            <a:r>
              <a:rPr lang="en-US" sz="1600" dirty="0">
                <a:solidFill>
                  <a:srgbClr val="63A0CC"/>
                </a:solidFill>
              </a:rPr>
              <a:t>Each node collects new transactions into a block.</a:t>
            </a:r>
          </a:p>
          <a:p>
            <a:pPr marL="457200" lvl="0" indent="-457200">
              <a:buFont typeface="+mj-lt"/>
              <a:buAutoNum type="arabicParenR"/>
            </a:pPr>
            <a:r>
              <a:rPr lang="en-US" sz="1600" dirty="0">
                <a:solidFill>
                  <a:srgbClr val="63A0CC"/>
                </a:solidFill>
              </a:rPr>
              <a:t>Each node works on finding a difficult proof-of-work for its block.</a:t>
            </a:r>
          </a:p>
          <a:p>
            <a:pPr marL="457200" lvl="0" indent="-457200">
              <a:buFont typeface="+mj-lt"/>
              <a:buAutoNum type="arabicParenR"/>
            </a:pPr>
            <a:r>
              <a:rPr lang="en-US" sz="1600" dirty="0">
                <a:solidFill>
                  <a:srgbClr val="63A0CC"/>
                </a:solidFill>
              </a:rPr>
              <a:t>When a node finds a proof-of-work, it broadcasts the block to all nodes.</a:t>
            </a:r>
          </a:p>
          <a:p>
            <a:pPr marL="457200" lvl="0" indent="-457200">
              <a:buFont typeface="+mj-lt"/>
              <a:buAutoNum type="arabicParenR"/>
            </a:pPr>
            <a:r>
              <a:rPr lang="en-US" sz="1600" dirty="0">
                <a:solidFill>
                  <a:srgbClr val="63A0CC"/>
                </a:solidFill>
              </a:rPr>
              <a:t>Nodes accept the block only if all transactions in it are valid and not already spent.</a:t>
            </a:r>
          </a:p>
          <a:p>
            <a:pPr marL="457200" indent="-457200">
              <a:buFont typeface="+mj-lt"/>
              <a:buAutoNum type="arabicParenR"/>
            </a:pPr>
            <a:r>
              <a:rPr lang="en-US" sz="1600" dirty="0">
                <a:solidFill>
                  <a:srgbClr val="63A0CC"/>
                </a:solidFill>
              </a:rPr>
              <a:t>Nodes express their acceptance of the block by working on creating the next block in the chain, using the hash of the accepted block as the previous hash.</a:t>
            </a:r>
          </a:p>
          <a:p>
            <a:pPr marL="0" indent="0">
              <a:buNone/>
            </a:pPr>
            <a:r>
              <a:rPr lang="en-US" sz="1800" dirty="0"/>
              <a:t>Nodes always consider the longest chain to be the correct one and will keep working on extending it. </a:t>
            </a:r>
          </a:p>
          <a:p>
            <a:pPr marL="0" indent="0">
              <a:buNone/>
            </a:pPr>
            <a:endParaRPr lang="en-US" sz="18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341674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sz="2600" dirty="0"/>
              <a:t>A </a:t>
            </a:r>
            <a:r>
              <a:rPr lang="en-US" sz="2600" dirty="0">
                <a:solidFill>
                  <a:schemeClr val="accent5"/>
                </a:solidFill>
              </a:rPr>
              <a:t>blockchain</a:t>
            </a:r>
            <a:r>
              <a:rPr lang="en-US" sz="2600" dirty="0"/>
              <a:t> implements a distributed ledger, which can verify and store any kind of transactions. </a:t>
            </a:r>
          </a:p>
          <a:p>
            <a:r>
              <a:rPr lang="en-US" sz="2600" dirty="0"/>
              <a:t>Many institutions around the world are exploring the </a:t>
            </a:r>
            <a:r>
              <a:rPr lang="en-US" sz="2600" dirty="0">
                <a:solidFill>
                  <a:schemeClr val="accent5"/>
                </a:solidFill>
              </a:rPr>
              <a:t>applications of distributed ledgers in different areas</a:t>
            </a:r>
            <a:r>
              <a:rPr lang="en-US" sz="2600" dirty="0"/>
              <a:t>.</a:t>
            </a:r>
          </a:p>
          <a:p>
            <a:r>
              <a:rPr lang="en-US" sz="2600" dirty="0"/>
              <a:t>Researchers around the world are building distributed ledgers that use </a:t>
            </a:r>
            <a:r>
              <a:rPr lang="en-US" sz="2600" dirty="0">
                <a:solidFill>
                  <a:schemeClr val="accent5"/>
                </a:solidFill>
              </a:rPr>
              <a:t>other types of distributed data structures </a:t>
            </a:r>
            <a:r>
              <a:rPr lang="en-US" sz="2600" dirty="0"/>
              <a:t>that can </a:t>
            </a:r>
            <a:r>
              <a:rPr lang="en-US" sz="2600" dirty="0">
                <a:solidFill>
                  <a:schemeClr val="accent5"/>
                </a:solidFill>
              </a:rPr>
              <a:t>respond to some of blockchain’s potential limitations</a:t>
            </a:r>
            <a:r>
              <a:rPr lang="en-US" sz="2600"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i="1" dirty="0" err="1">
                <a:solidFill>
                  <a:schemeClr val="tx2"/>
                </a:solidFill>
              </a:rPr>
              <a:t>isBlockValid</a:t>
            </a:r>
            <a:endParaRPr lang="en-US" sz="2000" i="1" dirty="0">
              <a:solidFill>
                <a:schemeClr val="tx2"/>
              </a:solidFill>
            </a:endParaRPr>
          </a:p>
          <a:p>
            <a:r>
              <a:rPr lang="en-US" sz="2000" i="1" dirty="0" err="1">
                <a:solidFill>
                  <a:schemeClr val="tx2"/>
                </a:solidFill>
              </a:rPr>
              <a:t>calculateHash</a:t>
            </a:r>
            <a:endParaRPr lang="en-US" sz="2000" i="1" dirty="0">
              <a:solidFill>
                <a:schemeClr val="tx2"/>
              </a:solidFill>
            </a:endParaRPr>
          </a:p>
          <a:p>
            <a:r>
              <a:rPr lang="en-US" sz="2000" i="1" dirty="0" err="1">
                <a:solidFill>
                  <a:schemeClr val="tx2"/>
                </a:solidFill>
              </a:rPr>
              <a:t>generateBlock</a:t>
            </a: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5" name="Rectangle 4">
            <a:extLst>
              <a:ext uri="{FF2B5EF4-FFF2-40B4-BE49-F238E27FC236}">
                <a16:creationId xmlns:a16="http://schemas.microsoft.com/office/drawing/2014/main" id="{F8B02A93-2E5E-424F-845B-1C27CE75F644}"/>
              </a:ext>
            </a:extLst>
          </p:cNvPr>
          <p:cNvSpPr/>
          <p:nvPr/>
        </p:nvSpPr>
        <p:spPr>
          <a:xfrm>
            <a:off x="6744212" y="1868485"/>
            <a:ext cx="4567825" cy="3416320"/>
          </a:xfrm>
          <a:prstGeom prst="rect">
            <a:avLst/>
          </a:prstGeom>
          <a:solidFill>
            <a:schemeClr val="tx1"/>
          </a:solidFill>
        </p:spPr>
        <p:txBody>
          <a:bodyPr wrap="square">
            <a:spAutoFit/>
          </a:bodyPr>
          <a:lstStyle/>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endParaRPr lang="en-US" sz="1200" b="1" dirty="0">
              <a:solidFill>
                <a:srgbClr val="63A0CC"/>
              </a:solidFill>
              <a:effectLst/>
              <a:latin typeface="Courier New" panose="02070309020205020404" pitchFamily="49" charset="0"/>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70854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6511718" cy="4974124"/>
          </a:xfrm>
        </p:spPr>
        <p:txBody>
          <a:bodyPr>
            <a:noAutofit/>
          </a:bodyPr>
          <a:lstStyle/>
          <a:p>
            <a:pPr marL="0" indent="0">
              <a:buNone/>
            </a:pPr>
            <a:r>
              <a:rPr lang="en-US" sz="2300" b="1" dirty="0">
                <a:solidFill>
                  <a:schemeClr val="accent5"/>
                </a:solidFill>
              </a:rPr>
              <a:t>The tangle</a:t>
            </a:r>
            <a:r>
              <a:rPr lang="en-US" sz="2300" b="1" baseline="30000" dirty="0">
                <a:solidFill>
                  <a:schemeClr val="accent5"/>
                </a:solidFill>
              </a:rPr>
              <a:t>[1]</a:t>
            </a:r>
          </a:p>
          <a:p>
            <a:r>
              <a:rPr lang="en-US" sz="2300" dirty="0"/>
              <a:t>Sergei Popov analyzes the</a:t>
            </a:r>
            <a:r>
              <a:rPr lang="en-US" sz="2300" dirty="0">
                <a:solidFill>
                  <a:schemeClr val="accent5"/>
                </a:solidFill>
              </a:rPr>
              <a:t> mathematical foundations of IOTA, </a:t>
            </a:r>
            <a:r>
              <a:rPr lang="en-US" sz="2300" dirty="0"/>
              <a:t>a cryptocurrency for the IoT industry.</a:t>
            </a:r>
          </a:p>
          <a:p>
            <a:r>
              <a:rPr lang="en-US" sz="2300" dirty="0"/>
              <a:t>Main feature of this cryptocurrency is </a:t>
            </a:r>
            <a:r>
              <a:rPr lang="en-US" sz="2300" i="1" dirty="0">
                <a:solidFill>
                  <a:schemeClr val="accent5"/>
                </a:solidFill>
              </a:rPr>
              <a:t>the tangle, </a:t>
            </a:r>
            <a:r>
              <a:rPr lang="en-US" sz="2300" dirty="0">
                <a:solidFill>
                  <a:schemeClr val="accent5"/>
                </a:solidFill>
              </a:rPr>
              <a:t>a directed acyclic graph to store transactions</a:t>
            </a:r>
            <a:r>
              <a:rPr lang="en-US" sz="2300" dirty="0"/>
              <a:t>.</a:t>
            </a:r>
          </a:p>
          <a:p>
            <a:r>
              <a:rPr lang="en-US" sz="2300" dirty="0"/>
              <a:t>According to the author, the tangle can be </a:t>
            </a:r>
            <a:r>
              <a:rPr lang="en-US" sz="2300" dirty="0">
                <a:solidFill>
                  <a:schemeClr val="accent5"/>
                </a:solidFill>
              </a:rPr>
              <a:t>blockchain’s next evolutionary step </a:t>
            </a:r>
            <a:r>
              <a:rPr lang="en-US" sz="23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4" name="Picture 3">
            <a:extLst>
              <a:ext uri="{FF2B5EF4-FFF2-40B4-BE49-F238E27FC236}">
                <a16:creationId xmlns:a16="http://schemas.microsoft.com/office/drawing/2014/main" id="{F07EF61D-26F5-8B41-BAC0-FD39E6E4626E}"/>
              </a:ext>
            </a:extLst>
          </p:cNvPr>
          <p:cNvPicPr>
            <a:picLocks noChangeAspect="1"/>
          </p:cNvPicPr>
          <p:nvPr/>
        </p:nvPicPr>
        <p:blipFill>
          <a:blip r:embed="rId2"/>
          <a:stretch>
            <a:fillRect/>
          </a:stretch>
        </p:blipFill>
        <p:spPr>
          <a:xfrm>
            <a:off x="7653131" y="2668667"/>
            <a:ext cx="4538869" cy="1520666"/>
          </a:xfrm>
          <a:prstGeom prst="rect">
            <a:avLst/>
          </a:prstGeom>
        </p:spPr>
      </p:pic>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1885453" cy="261610"/>
          </a:xfrm>
          <a:prstGeom prst="rect">
            <a:avLst/>
          </a:prstGeom>
          <a:noFill/>
        </p:spPr>
        <p:txBody>
          <a:bodyPr wrap="none" rtlCol="0">
            <a:spAutoFit/>
          </a:bodyPr>
          <a:lstStyle/>
          <a:p>
            <a:r>
              <a:rPr lang="en-US" sz="1100" dirty="0"/>
              <a:t>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23689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9528100" cy="4974124"/>
          </a:xfrm>
        </p:spPr>
        <p:txBody>
          <a:bodyPr>
            <a:noAutofit/>
          </a:bodyPr>
          <a:lstStyle/>
          <a:p>
            <a:pPr marL="0" indent="0">
              <a:buNone/>
            </a:pPr>
            <a:r>
              <a:rPr lang="en-US" sz="2200" b="1" dirty="0">
                <a:solidFill>
                  <a:schemeClr val="accent5"/>
                </a:solidFill>
              </a:rPr>
              <a:t>The tangle</a:t>
            </a:r>
            <a:r>
              <a:rPr lang="en-US" sz="2200" b="1" baseline="30000" dirty="0">
                <a:solidFill>
                  <a:schemeClr val="accent5"/>
                </a:solidFill>
              </a:rPr>
              <a:t>[1]</a:t>
            </a:r>
          </a:p>
          <a:p>
            <a:r>
              <a:rPr lang="en-US" sz="22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endParaRPr lang="en-US" sz="2200" dirty="0"/>
          </a:p>
          <a:p>
            <a:r>
              <a:rPr lang="en-US" sz="2200" dirty="0"/>
              <a:t>If there is not a directed edge between transaction A and transaction B, but there is a directed path of length at least two from A to B, it is said that </a:t>
            </a:r>
            <a:r>
              <a:rPr lang="en-US" sz="2200" dirty="0">
                <a:solidFill>
                  <a:schemeClr val="accent5"/>
                </a:solidFill>
              </a:rPr>
              <a:t>A indirectly approves B</a:t>
            </a:r>
            <a:r>
              <a:rPr lang="en-US" sz="2200" dirty="0"/>
              <a:t>.</a:t>
            </a:r>
          </a:p>
          <a:p>
            <a:r>
              <a:rPr lang="en-US" sz="2200" dirty="0"/>
              <a:t>As a transaction receives additional approvals, it is accepted by the system with a </a:t>
            </a:r>
            <a:r>
              <a:rPr lang="en-US" sz="2200" dirty="0">
                <a:solidFill>
                  <a:schemeClr val="accent5"/>
                </a:solidFill>
              </a:rPr>
              <a:t>higher level of confidence</a:t>
            </a:r>
            <a:r>
              <a:rPr lang="en-US" sz="2200" dirty="0"/>
              <a:t>. </a:t>
            </a:r>
          </a:p>
          <a:p>
            <a:endParaRPr lang="en-US" sz="22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1885453" cy="261610"/>
          </a:xfrm>
          <a:prstGeom prst="rect">
            <a:avLst/>
          </a:prstGeom>
          <a:noFill/>
        </p:spPr>
        <p:txBody>
          <a:bodyPr wrap="none" rtlCol="0">
            <a:spAutoFit/>
          </a:bodyPr>
          <a:lstStyle/>
          <a:p>
            <a:r>
              <a:rPr lang="en-US" sz="1100" dirty="0"/>
              <a:t>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673480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 which have an index.</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generateLink</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23</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5" name="Rectangle 4">
            <a:extLst>
              <a:ext uri="{FF2B5EF4-FFF2-40B4-BE49-F238E27FC236}">
                <a16:creationId xmlns:a16="http://schemas.microsoft.com/office/drawing/2014/main" id="{6F047084-CA69-D94A-BB04-3B48FE2EDEC6}"/>
              </a:ext>
            </a:extLst>
          </p:cNvPr>
          <p:cNvSpPr/>
          <p:nvPr/>
        </p:nvSpPr>
        <p:spPr>
          <a:xfrm>
            <a:off x="7813706" y="705177"/>
            <a:ext cx="3364043" cy="5447645"/>
          </a:xfrm>
          <a:prstGeom prst="rect">
            <a:avLst/>
          </a:prstGeom>
          <a:solidFill>
            <a:schemeClr val="tx1"/>
          </a:solidFill>
        </p:spPr>
        <p:txBody>
          <a:bodyPr wrap="square">
            <a:spAutoFit/>
          </a:bodyP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endParaRPr lang="en-US" sz="1200" b="1" dirty="0">
              <a:solidFill>
                <a:srgbClr val="63A0CC"/>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370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6609216" cy="4171952"/>
          </a:xfrm>
        </p:spPr>
        <p:txBody>
          <a:bodyPr>
            <a:noAutofit/>
          </a:bodyPr>
          <a:lstStyle/>
          <a:p>
            <a:pPr marL="0" indent="0">
              <a:buNone/>
            </a:pPr>
            <a:r>
              <a:rPr lang="en-US" b="1" dirty="0">
                <a:solidFill>
                  <a:schemeClr val="accent5"/>
                </a:solidFill>
              </a:rPr>
              <a:t>The block-lattice</a:t>
            </a:r>
            <a:r>
              <a:rPr lang="en-US" b="1" baseline="30000" dirty="0">
                <a:solidFill>
                  <a:schemeClr val="accent5"/>
                </a:solidFill>
              </a:rPr>
              <a:t>[1]</a:t>
            </a:r>
          </a:p>
          <a:p>
            <a:r>
              <a:rPr lang="en-US" dirty="0"/>
              <a:t>Launched in 2015 by Colin </a:t>
            </a:r>
            <a:r>
              <a:rPr lang="en-US" dirty="0" err="1"/>
              <a:t>LeMahieu</a:t>
            </a:r>
            <a:r>
              <a:rPr lang="en-US" dirty="0"/>
              <a:t> and used to store information for the </a:t>
            </a:r>
            <a:r>
              <a:rPr lang="en-US" dirty="0">
                <a:solidFill>
                  <a:schemeClr val="accent5"/>
                </a:solidFill>
              </a:rPr>
              <a:t>Nano cryptocurrency</a:t>
            </a:r>
            <a:r>
              <a:rPr lang="en-US" dirty="0"/>
              <a:t>.</a:t>
            </a:r>
          </a:p>
          <a:p>
            <a:r>
              <a:rPr lang="en-US" dirty="0"/>
              <a:t>Each account has </a:t>
            </a:r>
            <a:r>
              <a:rPr lang="en-US" dirty="0">
                <a:solidFill>
                  <a:schemeClr val="accent5"/>
                </a:solidFill>
              </a:rPr>
              <a:t>its own blockchain</a:t>
            </a:r>
            <a:r>
              <a:rPr lang="en-US" dirty="0"/>
              <a:t> as part of a larger </a:t>
            </a:r>
            <a:r>
              <a:rPr lang="en-US" dirty="0">
                <a:solidFill>
                  <a:schemeClr val="accent5"/>
                </a:solidFill>
              </a:rPr>
              <a:t>directed acyclic graph</a:t>
            </a:r>
            <a:r>
              <a:rPr lang="en-US" dirty="0"/>
              <a:t>.</a:t>
            </a:r>
          </a:p>
          <a:p>
            <a:r>
              <a:rPr lang="en-US" dirty="0"/>
              <a:t>Each user provides </a:t>
            </a:r>
            <a:r>
              <a:rPr lang="en-US"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24</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1956130"/>
            <a:ext cx="2677511" cy="3491344"/>
          </a:xfrm>
          <a:prstGeom prst="rect">
            <a:avLst/>
          </a:prstGeom>
        </p:spPr>
      </p:pic>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FE0D430-D60A-F74C-B4E6-55FB7D19FC03}"/>
              </a:ext>
            </a:extLst>
          </p:cNvPr>
          <p:cNvSpPr txBox="1"/>
          <p:nvPr/>
        </p:nvSpPr>
        <p:spPr>
          <a:xfrm>
            <a:off x="1141411" y="6364736"/>
            <a:ext cx="5347939" cy="261610"/>
          </a:xfrm>
          <a:prstGeom prst="rect">
            <a:avLst/>
          </a:prstGeom>
          <a:noFill/>
        </p:spPr>
        <p:txBody>
          <a:bodyPr wrap="none" rtlCol="0">
            <a:spAutoFit/>
          </a:bodyPr>
          <a:lstStyle/>
          <a:p>
            <a:r>
              <a:rPr lang="en-US" sz="1100" dirty="0"/>
              <a:t>[1]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200" b="1" dirty="0">
                <a:solidFill>
                  <a:schemeClr val="accent5"/>
                </a:solidFill>
              </a:rPr>
              <a:t>The block-lattice</a:t>
            </a:r>
            <a:r>
              <a:rPr lang="en-US" sz="2200" b="1" baseline="30000" dirty="0">
                <a:solidFill>
                  <a:schemeClr val="accent5"/>
                </a:solidFill>
              </a:rPr>
              <a:t>[1]</a:t>
            </a:r>
          </a:p>
          <a:p>
            <a:r>
              <a:rPr lang="en-US" sz="2200" dirty="0"/>
              <a:t>Every node in the network stores </a:t>
            </a:r>
            <a:r>
              <a:rPr lang="en-US" sz="2200" dirty="0">
                <a:solidFill>
                  <a:schemeClr val="accent5"/>
                </a:solidFill>
              </a:rPr>
              <a:t>a ledger composed of its account-chain and a copy of the account-chains of all the other nodes in the network</a:t>
            </a:r>
            <a:r>
              <a:rPr lang="en-US" sz="2200" dirty="0"/>
              <a:t>.</a:t>
            </a:r>
          </a:p>
          <a:p>
            <a:r>
              <a:rPr lang="en-US" sz="2200" dirty="0"/>
              <a:t>Each account-chain can only be updated by the </a:t>
            </a:r>
            <a:r>
              <a:rPr lang="en-US" sz="2200" dirty="0">
                <a:solidFill>
                  <a:schemeClr val="accent5"/>
                </a:solidFill>
              </a:rPr>
              <a:t>account’s owner</a:t>
            </a:r>
            <a:r>
              <a:rPr lang="en-US" sz="2200" dirty="0"/>
              <a:t>.</a:t>
            </a:r>
          </a:p>
          <a:p>
            <a:r>
              <a:rPr lang="en-US" sz="2200" dirty="0"/>
              <a:t>Every transfer of funds requires the creation of:</a:t>
            </a:r>
          </a:p>
          <a:p>
            <a:pPr lvl="1"/>
            <a:r>
              <a:rPr lang="en-US" dirty="0">
                <a:solidFill>
                  <a:schemeClr val="accent5"/>
                </a:solidFill>
              </a:rPr>
              <a:t>Send transaction (S)</a:t>
            </a:r>
            <a:r>
              <a:rPr lang="en-US" dirty="0"/>
              <a:t> on the sender’s account-chain.</a:t>
            </a:r>
          </a:p>
          <a:p>
            <a:pPr lvl="1"/>
            <a:r>
              <a:rPr lang="en-US" dirty="0">
                <a:solidFill>
                  <a:schemeClr val="accent5"/>
                </a:solidFill>
              </a:rPr>
              <a:t>Receive transaction (R)</a:t>
            </a:r>
            <a:r>
              <a:rPr lang="en-US" dirty="0"/>
              <a:t> on a receiver’s account-chain.</a:t>
            </a:r>
            <a:endParaRPr lang="en-US" sz="2200" dirty="0"/>
          </a:p>
          <a:p>
            <a:r>
              <a:rPr lang="en-US" sz="2200" dirty="0"/>
              <a:t>The transfer is completed only when </a:t>
            </a:r>
            <a:r>
              <a:rPr lang="en-US" sz="2200" dirty="0">
                <a:solidFill>
                  <a:schemeClr val="accent5"/>
                </a:solidFill>
              </a:rPr>
              <a:t>both transactions are acknowledged and accepted</a:t>
            </a:r>
            <a:r>
              <a:rPr lang="en-US" sz="22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25</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FE0D430-D60A-F74C-B4E6-55FB7D19FC03}"/>
              </a:ext>
            </a:extLst>
          </p:cNvPr>
          <p:cNvSpPr txBox="1"/>
          <p:nvPr/>
        </p:nvSpPr>
        <p:spPr>
          <a:xfrm>
            <a:off x="1141411" y="6364736"/>
            <a:ext cx="5347939" cy="261610"/>
          </a:xfrm>
          <a:prstGeom prst="rect">
            <a:avLst/>
          </a:prstGeom>
          <a:noFill/>
        </p:spPr>
        <p:txBody>
          <a:bodyPr wrap="none" rtlCol="0">
            <a:spAutoFit/>
          </a:bodyPr>
          <a:lstStyle/>
          <a:p>
            <a:r>
              <a:rPr lang="en-US" sz="1100" dirty="0"/>
              <a:t>[1]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generateCube</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26</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2" name="Rectangle 1">
            <a:extLst>
              <a:ext uri="{FF2B5EF4-FFF2-40B4-BE49-F238E27FC236}">
                <a16:creationId xmlns:a16="http://schemas.microsoft.com/office/drawing/2014/main" id="{E7AD6812-43C5-4241-A531-F8A48C71B99D}"/>
              </a:ext>
            </a:extLst>
          </p:cNvPr>
          <p:cNvSpPr/>
          <p:nvPr/>
        </p:nvSpPr>
        <p:spPr>
          <a:xfrm>
            <a:off x="7666733" y="1997839"/>
            <a:ext cx="3493957" cy="2862322"/>
          </a:xfrm>
          <a:prstGeom prst="rect">
            <a:avLst/>
          </a:prstGeom>
          <a:solidFill>
            <a:schemeClr val="tx1"/>
          </a:solidFill>
        </p:spPr>
        <p:txBody>
          <a:bodyPr wrap="square">
            <a:spAutoFit/>
          </a:bodyPr>
          <a:lstStyle/>
          <a:p>
            <a:r>
              <a:rPr lang="en-US" sz="1200" b="1" dirty="0">
                <a:solidFill>
                  <a:srgbClr val="63A0CC"/>
                </a:solidFill>
                <a:latin typeface="Courier New" panose="02070309020205020404" pitchFamily="49" charset="0"/>
                <a:cs typeface="Courier New" panose="02070309020205020404" pitchFamily="49" charset="0"/>
              </a:rPr>
              <a:t>// Cube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Cube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endParaRPr lang="en-US" sz="1200" b="1" dirty="0">
              <a:solidFill>
                <a:srgbClr val="63A0CC"/>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951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1"/>
            <a:ext cx="9905998" cy="4851480"/>
          </a:xfrm>
        </p:spPr>
        <p:txBody>
          <a:bodyPr>
            <a:noAutofit/>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spTree>
    <p:extLst>
      <p:ext uri="{BB962C8B-B14F-4D97-AF65-F5344CB8AC3E}">
        <p14:creationId xmlns:p14="http://schemas.microsoft.com/office/powerpoint/2010/main" val="59241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1"/>
            <a:ext cx="9905998" cy="4851480"/>
          </a:xfrm>
        </p:spPr>
        <p:txBody>
          <a:bodyPr>
            <a:noAutofit/>
          </a:bodyPr>
          <a:lstStyle/>
          <a:p>
            <a:pPr marL="0" indent="0">
              <a:buNone/>
            </a:pPr>
            <a:r>
              <a:rPr lang="en-US" b="1" dirty="0">
                <a:solidFill>
                  <a:schemeClr val="accent5"/>
                </a:solidFill>
              </a:rPr>
              <a:t>Quantitative Evaluation and Comparison</a:t>
            </a:r>
          </a:p>
          <a:p>
            <a:r>
              <a:rPr lang="en-US" dirty="0">
                <a:solidFill>
                  <a:schemeClr val="accent5"/>
                </a:solidFill>
              </a:rPr>
              <a:t>To measure throughput:</a:t>
            </a:r>
            <a:r>
              <a:rPr lang="en-US" dirty="0"/>
              <a:t> one node submits as many transactions as it can for one second. Each throughput experiment is repeated five times and the median and standard deviation for the five runs are reported. </a:t>
            </a:r>
          </a:p>
          <a:p>
            <a:r>
              <a:rPr lang="en-US" dirty="0">
                <a:solidFill>
                  <a:schemeClr val="accent5"/>
                </a:solidFill>
              </a:rPr>
              <a:t>To measure latency:</a:t>
            </a:r>
            <a:r>
              <a:rPr lang="en-US"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15874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5852947" cy="5125057"/>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29</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Tree>
    <p:extLst>
      <p:ext uri="{BB962C8B-B14F-4D97-AF65-F5344CB8AC3E}">
        <p14:creationId xmlns:p14="http://schemas.microsoft.com/office/powerpoint/2010/main" val="183094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Blockchain</a:t>
            </a:r>
          </a:p>
          <a:p>
            <a:pPr marL="0" indent="0">
              <a:buNone/>
            </a:pPr>
            <a:r>
              <a:rPr lang="en-US" sz="2000" dirty="0"/>
              <a:t>Fundamental Properties</a:t>
            </a:r>
            <a:r>
              <a:rPr lang="en-US" sz="2000" baseline="30000" dirty="0"/>
              <a:t>[1]</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r>
              <a:rPr lang="en-US" sz="2000" dirty="0"/>
              <a:t>Technical Challenges</a:t>
            </a:r>
            <a:r>
              <a:rPr lang="en-US" sz="2000" baseline="30000" dirty="0"/>
              <a:t>[2]</a:t>
            </a:r>
            <a:r>
              <a:rPr lang="en-US" sz="2000" dirty="0"/>
              <a:t>:</a:t>
            </a:r>
          </a:p>
          <a:p>
            <a:pPr lvl="1"/>
            <a:r>
              <a:rPr lang="en-US" dirty="0"/>
              <a:t>Throughput</a:t>
            </a:r>
          </a:p>
          <a:p>
            <a:pPr lvl="1"/>
            <a:r>
              <a:rPr lang="en-US" dirty="0"/>
              <a:t>Latency</a:t>
            </a:r>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4772026" y="2626823"/>
            <a:ext cx="6632576" cy="1777387"/>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141412" y="6427113"/>
            <a:ext cx="9998250" cy="430887"/>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a:p>
            <a:r>
              <a:rPr lang="en-US" sz="1100" dirty="0"/>
              <a:t>[2] M. Swan, </a:t>
            </a:r>
            <a:r>
              <a:rPr lang="en-US" sz="1100" i="1" dirty="0"/>
              <a:t>Blockchain : blueprint for a new economy</a:t>
            </a:r>
            <a:r>
              <a:rPr lang="en-US" sz="11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Data structure Validation</a:t>
            </a:r>
            <a:endParaRPr lang="en-US" i="1" dirty="0">
              <a:solidFill>
                <a:schemeClr val="tx2"/>
              </a:solidFill>
            </a:endParaRPr>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510290" y="1473837"/>
            <a:ext cx="7168243" cy="4774562"/>
          </a:xfrm>
          <a:prstGeom prst="rect">
            <a:avLst/>
          </a:prstGeom>
        </p:spPr>
      </p:pic>
    </p:spTree>
    <p:extLst>
      <p:ext uri="{BB962C8B-B14F-4D97-AF65-F5344CB8AC3E}">
        <p14:creationId xmlns:p14="http://schemas.microsoft.com/office/powerpoint/2010/main" val="4256675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Data structure Validation</a:t>
            </a:r>
            <a:endParaRPr lang="en-US" i="1" dirty="0">
              <a:solidFill>
                <a:schemeClr val="tx2"/>
              </a:solidFill>
            </a:endParaRPr>
          </a:p>
        </p:txBody>
      </p:sp>
      <p:pic>
        <p:nvPicPr>
          <p:cNvPr id="5" name="Picture 4">
            <a:extLst>
              <a:ext uri="{FF2B5EF4-FFF2-40B4-BE49-F238E27FC236}">
                <a16:creationId xmlns:a16="http://schemas.microsoft.com/office/drawing/2014/main" id="{EA454E87-37B3-C94C-B924-9A7DBD62E452}"/>
              </a:ext>
            </a:extLst>
          </p:cNvPr>
          <p:cNvPicPr/>
          <p:nvPr/>
        </p:nvPicPr>
        <p:blipFill>
          <a:blip r:embed="rId2"/>
          <a:stretch>
            <a:fillRect/>
          </a:stretch>
        </p:blipFill>
        <p:spPr>
          <a:xfrm>
            <a:off x="2298754" y="1737483"/>
            <a:ext cx="7591315" cy="4510916"/>
          </a:xfrm>
          <a:prstGeom prst="rect">
            <a:avLst/>
          </a:prstGeom>
        </p:spPr>
      </p:pic>
    </p:spTree>
    <p:extLst>
      <p:ext uri="{BB962C8B-B14F-4D97-AF65-F5344CB8AC3E}">
        <p14:creationId xmlns:p14="http://schemas.microsoft.com/office/powerpoint/2010/main" val="1529840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Data structure Validation</a:t>
            </a:r>
            <a:endParaRPr lang="en-US" i="1" dirty="0">
              <a:solidFill>
                <a:schemeClr val="tx2"/>
              </a:solidFill>
            </a:endParaRPr>
          </a:p>
        </p:txBody>
      </p:sp>
      <p:pic>
        <p:nvPicPr>
          <p:cNvPr id="5" name="Picture 4">
            <a:extLst>
              <a:ext uri="{FF2B5EF4-FFF2-40B4-BE49-F238E27FC236}">
                <a16:creationId xmlns:a16="http://schemas.microsoft.com/office/drawing/2014/main" id="{3BCF33CB-7040-754F-8EB0-F4ADE834392C}"/>
              </a:ext>
            </a:extLst>
          </p:cNvPr>
          <p:cNvPicPr/>
          <p:nvPr/>
        </p:nvPicPr>
        <p:blipFill>
          <a:blip r:embed="rId2"/>
          <a:stretch>
            <a:fillRect/>
          </a:stretch>
        </p:blipFill>
        <p:spPr>
          <a:xfrm>
            <a:off x="2723971" y="1601064"/>
            <a:ext cx="6740882" cy="4586767"/>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33</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Data structure Validation</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91178" y="1381239"/>
            <a:ext cx="7009643" cy="4867160"/>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491700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99134"/>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154024"/>
            <a:ext cx="9720553" cy="5125057"/>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“the design of this system creates unavoidable discrimination of some participants …”[1, p. 1].</a:t>
            </a:r>
          </a:p>
          <a:p>
            <a:r>
              <a:rPr lang="en-US" sz="2000" dirty="0"/>
              <a:t>According to </a:t>
            </a:r>
            <a:r>
              <a:rPr lang="en-US" sz="2000" dirty="0" err="1"/>
              <a:t>LeMahieu</a:t>
            </a:r>
            <a:r>
              <a:rPr lang="en-US" sz="2000" dirty="0"/>
              <a:t>, the researcher behind the block-lattice, “Bitcoin achieves consensus via an economic measure called Proof of Work (</a:t>
            </a:r>
            <a:r>
              <a:rPr lang="en-US" sz="2000" dirty="0" err="1"/>
              <a:t>PoW</a:t>
            </a:r>
            <a:r>
              <a:rPr lang="en-US" sz="2000" dirty="0"/>
              <a:t>). In a </a:t>
            </a:r>
            <a:r>
              <a:rPr lang="en-US" sz="2000" dirty="0" err="1"/>
              <a:t>PoW</a:t>
            </a:r>
            <a:r>
              <a:rPr lang="en-US" sz="2000" dirty="0"/>
              <a:t> system participants compete to compute a number, called a nonce … The finder of a valid nonce is then allowed to add the block to the blockchain; therefore, those who exhaust more computational resources to compute a nonce play a greater role in the state of the blockchain. [2, p. 1]</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35</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34111"/>
            <a:ext cx="5347939" cy="430887"/>
          </a:xfrm>
          <a:prstGeom prst="rect">
            <a:avLst/>
          </a:prstGeom>
          <a:noFill/>
        </p:spPr>
        <p:txBody>
          <a:bodyPr wrap="none" rtlCol="0">
            <a:spAutoFit/>
          </a:bodyPr>
          <a:lstStyle/>
          <a:p>
            <a:r>
              <a:rPr lang="en-US" sz="1100" dirty="0"/>
              <a:t>[1] S. Popov, “The Tangle,” 2018. </a:t>
            </a:r>
          </a:p>
          <a:p>
            <a:r>
              <a:rPr lang="en-US" sz="1100" dirty="0"/>
              <a:t>[2]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lnSpcReduction="10000"/>
          </a:bodyPr>
          <a:lstStyle/>
          <a:p>
            <a:pPr marL="0" indent="0">
              <a:buNone/>
            </a:pPr>
            <a:r>
              <a:rPr lang="en-US" sz="2000" b="1" dirty="0">
                <a:solidFill>
                  <a:schemeClr val="accent5"/>
                </a:solidFill>
              </a:rPr>
              <a:t>Classification of Data Structures</a:t>
            </a:r>
            <a:endParaRPr lang="en-US" sz="1800" b="1" dirty="0">
              <a:solidFill>
                <a:schemeClr val="accent5"/>
              </a:solidFill>
            </a:endParaRPr>
          </a:p>
          <a:p>
            <a:r>
              <a:rPr lang="en-US" dirty="0"/>
              <a:t>After gathering and analyzing the quantitative information for each of the data structures, </a:t>
            </a:r>
            <a:r>
              <a:rPr lang="en-US" dirty="0">
                <a:solidFill>
                  <a:schemeClr val="accent5"/>
                </a:solidFill>
              </a:rPr>
              <a:t>we classify them according to their impact on the quality attributes of throughput and latency</a:t>
            </a:r>
            <a:r>
              <a:rPr lang="en-US" dirty="0"/>
              <a:t>. </a:t>
            </a:r>
          </a:p>
          <a:p>
            <a:r>
              <a:rPr lang="en-US" dirty="0"/>
              <a:t>Method of classification mirrors method used by Xu et al. in their “Taxonomy of Blockchain-Based Systems” [3]. </a:t>
            </a:r>
          </a:p>
          <a:p>
            <a:r>
              <a:rPr lang="en-US" dirty="0"/>
              <a:t>Xu et al. use a classification scheme to describe the impact of architectural decisions over a group of quality attributes by stating whether each option was </a:t>
            </a:r>
            <a:r>
              <a:rPr lang="en-US" dirty="0">
                <a:solidFill>
                  <a:schemeClr val="accent5"/>
                </a:solidFill>
              </a:rPr>
              <a:t>less favorable (⊕), neutral (⊕⊕), or more favorable (⊕⊕⊕) </a:t>
            </a:r>
            <a:r>
              <a:rPr lang="en-US" dirty="0"/>
              <a:t>with respect to each attribute in a comparison established between the different options that are available.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36</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37</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tx1"/>
          </a:solidFill>
        </p:spPr>
      </p:pic>
    </p:spTree>
    <p:extLst>
      <p:ext uri="{BB962C8B-B14F-4D97-AF65-F5344CB8AC3E}">
        <p14:creationId xmlns:p14="http://schemas.microsoft.com/office/powerpoint/2010/main" val="2968216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200450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Justification</a:t>
            </a:r>
          </a:p>
          <a:p>
            <a:r>
              <a:rPr lang="en-US" dirty="0"/>
              <a:t>Taking into account the fundamental properties of blockchain technology and two of its technical challenges, we state that </a:t>
            </a:r>
            <a:r>
              <a:rPr lang="en-US" dirty="0">
                <a:solidFill>
                  <a:srgbClr val="63A0CC"/>
                </a:solidFill>
              </a:rPr>
              <a:t>the implementation of distributed ledgers by making use of a blockchain is insufficient</a:t>
            </a:r>
            <a:r>
              <a:rPr lang="en-US" dirty="0"/>
              <a:t>. </a:t>
            </a:r>
          </a:p>
          <a:p>
            <a:r>
              <a:rPr lang="en-US" dirty="0"/>
              <a:t>In order to truly realize a distributed ledger, </a:t>
            </a:r>
            <a:r>
              <a:rPr lang="en-US" dirty="0">
                <a:solidFill>
                  <a:srgbClr val="63A0CC"/>
                </a:solidFill>
              </a:rPr>
              <a:t>new data structures and algorithms need to be designed</a:t>
            </a:r>
            <a:r>
              <a:rPr lang="en-US" dirty="0"/>
              <a:t>. </a:t>
            </a:r>
          </a:p>
          <a:p>
            <a:r>
              <a:rPr lang="en-US" dirty="0">
                <a:solidFill>
                  <a:srgbClr val="63A0CC"/>
                </a:solidFill>
              </a:rPr>
              <a:t>We present an evaluation of different alternatives for the implementation of distributed ledgers</a:t>
            </a:r>
            <a:r>
              <a:rPr lang="en-US" dirty="0"/>
              <a:t> from the perspective of the underlying data structure used to manage them. </a:t>
            </a:r>
          </a:p>
          <a:p>
            <a:endParaRPr lang="en-US" sz="20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3" y="65628"/>
            <a:ext cx="9905998" cy="1478570"/>
          </a:xfrm>
        </p:spPr>
        <p:txBody>
          <a:bodyPr/>
          <a:lstStyle/>
          <a:p>
            <a:r>
              <a:rPr lang="en-US" dirty="0">
                <a:solidFill>
                  <a:schemeClr val="tx2"/>
                </a:solidFill>
              </a:rPr>
              <a:t>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147323"/>
            <a:ext cx="9905999" cy="5101076"/>
          </a:xfrm>
        </p:spPr>
        <p:txBody>
          <a:bodyPr>
            <a:normAutofit/>
          </a:bodyPr>
          <a:lstStyle/>
          <a:p>
            <a:pPr marL="0" indent="0">
              <a:buNone/>
            </a:pPr>
            <a:r>
              <a:rPr lang="en-US" sz="1800" b="1" dirty="0">
                <a:solidFill>
                  <a:schemeClr val="accent5"/>
                </a:solidFill>
              </a:rPr>
              <a:t>Main Goal</a:t>
            </a:r>
          </a:p>
          <a:p>
            <a:pPr marL="0" indent="0">
              <a:buNone/>
            </a:pPr>
            <a:r>
              <a:rPr lang="en-US" sz="1800" dirty="0">
                <a:solidFill>
                  <a:schemeClr val="accent5"/>
                </a:solidFill>
              </a:rPr>
              <a:t>Compare different distributed data structures</a:t>
            </a:r>
            <a:r>
              <a:rPr lang="en-US" sz="1800" dirty="0"/>
              <a:t> in terms of the extent to which they </a:t>
            </a:r>
            <a:r>
              <a:rPr lang="en-US" sz="1800" dirty="0">
                <a:solidFill>
                  <a:schemeClr val="accent5"/>
                </a:solidFill>
              </a:rPr>
              <a:t>guarantee a set of properties </a:t>
            </a:r>
            <a:r>
              <a:rPr lang="en-US" sz="1800" dirty="0"/>
              <a:t>and</a:t>
            </a:r>
            <a:r>
              <a:rPr lang="en-US" sz="1800" dirty="0">
                <a:solidFill>
                  <a:schemeClr val="accent5"/>
                </a:solidFill>
              </a:rPr>
              <a:t> respond to some of the technical challenges identified for blockchains</a:t>
            </a:r>
            <a:r>
              <a:rPr lang="en-US" sz="1800" dirty="0"/>
              <a:t>.</a:t>
            </a:r>
          </a:p>
          <a:p>
            <a:pPr marL="0" indent="0">
              <a:buNone/>
            </a:pPr>
            <a:endParaRPr lang="en-US" sz="1800" dirty="0"/>
          </a:p>
          <a:p>
            <a:pPr marL="0" lvl="0" indent="0">
              <a:buNone/>
            </a:pPr>
            <a:r>
              <a:rPr lang="en-US" sz="1800" b="1" dirty="0">
                <a:solidFill>
                  <a:schemeClr val="accent5"/>
                </a:solidFill>
              </a:rPr>
              <a:t>Specific Goals</a:t>
            </a:r>
          </a:p>
          <a:p>
            <a:pPr lvl="0"/>
            <a:r>
              <a:rPr lang="en-US" sz="1800" dirty="0">
                <a:solidFill>
                  <a:srgbClr val="63A0CC"/>
                </a:solidFill>
              </a:rPr>
              <a:t>Implement</a:t>
            </a:r>
            <a:r>
              <a:rPr lang="en-US" sz="1800" dirty="0"/>
              <a:t> distributed data structures in a way that allows for comparison in terms of the two technical challenges identified for this technology.</a:t>
            </a:r>
          </a:p>
          <a:p>
            <a:pPr lvl="0"/>
            <a:r>
              <a:rPr lang="en-US" sz="1800" dirty="0">
                <a:solidFill>
                  <a:srgbClr val="63A0CC"/>
                </a:solidFill>
              </a:rPr>
              <a:t>Qualitatively evaluate and compare </a:t>
            </a:r>
            <a:r>
              <a:rPr lang="en-US" sz="1800" dirty="0"/>
              <a:t>the data structures in terms of the five fundamental properties of blockchains.</a:t>
            </a:r>
          </a:p>
          <a:p>
            <a:pPr lvl="0"/>
            <a:r>
              <a:rPr lang="en-US" sz="1800" dirty="0">
                <a:solidFill>
                  <a:srgbClr val="63A0CC"/>
                </a:solidFill>
              </a:rPr>
              <a:t>Quantitatively evaluate and compare </a:t>
            </a:r>
            <a:r>
              <a:rPr lang="en-US" sz="1800" dirty="0"/>
              <a:t>the data structures in terms of the two technical challenges.</a:t>
            </a:r>
          </a:p>
          <a:p>
            <a:pPr lvl="0"/>
            <a:r>
              <a:rPr lang="en-US" sz="1800" dirty="0">
                <a:solidFill>
                  <a:srgbClr val="63A0CC"/>
                </a:solidFill>
              </a:rPr>
              <a:t>Classify</a:t>
            </a:r>
            <a:r>
              <a:rPr lang="en-US" sz="1800" dirty="0"/>
              <a:t> the different data structures according to their impact on the two technical challenges identified for this technology.</a:t>
            </a:r>
          </a:p>
          <a:p>
            <a:pPr marL="0" indent="0">
              <a:buNone/>
            </a:pPr>
            <a:endParaRPr lang="en-US" sz="18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6073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955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r>
              <a:rPr lang="en-US" dirty="0"/>
              <a:t>Xu et al. propose a </a:t>
            </a:r>
            <a:r>
              <a:rPr lang="en-US" dirty="0">
                <a:solidFill>
                  <a:schemeClr val="accent5"/>
                </a:solidFill>
              </a:rPr>
              <a:t>taxonomy to classify and compare blockchains </a:t>
            </a:r>
            <a:r>
              <a:rPr lang="en-US" dirty="0"/>
              <a:t>and this way </a:t>
            </a:r>
            <a:r>
              <a:rPr lang="en-US" dirty="0">
                <a:solidFill>
                  <a:schemeClr val="accent5"/>
                </a:solidFill>
              </a:rPr>
              <a:t>assist in the design and evaluation of their impact on software architectures</a:t>
            </a:r>
            <a:r>
              <a:rPr lang="en-US" dirty="0"/>
              <a:t>.</a:t>
            </a:r>
          </a:p>
          <a:p>
            <a:r>
              <a:rPr lang="en-US" dirty="0"/>
              <a:t>The taxonomy is intended to help with </a:t>
            </a:r>
            <a:r>
              <a:rPr lang="en-US" dirty="0">
                <a:solidFill>
                  <a:schemeClr val="accent5"/>
                </a:solidFill>
              </a:rPr>
              <a:t>considerations about the quality attributes </a:t>
            </a:r>
            <a:r>
              <a:rPr lang="en-US" dirty="0"/>
              <a:t>(e.g., availability, security, performance) of blockchain-based systems.</a:t>
            </a:r>
          </a:p>
          <a:p>
            <a:endParaRPr lang="en-US"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141412" y="6452642"/>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0866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1908360"/>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FA336EF8-39F3-EE4C-B9EE-F75818748F8B}"/>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sz="2500" b="1" dirty="0">
                <a:solidFill>
                  <a:schemeClr val="accent5"/>
                </a:solidFill>
              </a:rPr>
              <a:t>Untangling Blockchain: A Data Processing View of Blockchain Systems</a:t>
            </a:r>
            <a:r>
              <a:rPr lang="en-US" sz="2500" b="1" baseline="30000" dirty="0">
                <a:solidFill>
                  <a:schemeClr val="accent5"/>
                </a:solidFill>
              </a:rPr>
              <a:t>[1]</a:t>
            </a:r>
          </a:p>
          <a:p>
            <a:r>
              <a:rPr lang="en-US" sz="2500" dirty="0"/>
              <a:t>Anh </a:t>
            </a:r>
            <a:r>
              <a:rPr lang="en-US" sz="2500" dirty="0" err="1"/>
              <a:t>Dinh</a:t>
            </a:r>
            <a:r>
              <a:rPr lang="en-US" sz="2500" dirty="0"/>
              <a:t> et al. argue that it is important to have an </a:t>
            </a:r>
            <a:r>
              <a:rPr lang="en-US" sz="2500" dirty="0">
                <a:solidFill>
                  <a:schemeClr val="accent5"/>
                </a:solidFill>
              </a:rPr>
              <a:t>understanding of what blockchains can offer</a:t>
            </a:r>
            <a:r>
              <a:rPr lang="en-US" sz="2500" dirty="0"/>
              <a:t>, specially with respect to their </a:t>
            </a:r>
            <a:r>
              <a:rPr lang="en-US" sz="2500" dirty="0">
                <a:solidFill>
                  <a:schemeClr val="accent5"/>
                </a:solidFill>
              </a:rPr>
              <a:t>data processing capabilities</a:t>
            </a:r>
            <a:r>
              <a:rPr lang="en-US" sz="2500" dirty="0"/>
              <a:t>.</a:t>
            </a:r>
          </a:p>
          <a:p>
            <a:r>
              <a:rPr lang="en-US" sz="2500" dirty="0"/>
              <a:t>They present </a:t>
            </a:r>
            <a:r>
              <a:rPr lang="en-US" sz="2500" dirty="0">
                <a:solidFill>
                  <a:schemeClr val="accent5"/>
                </a:solidFill>
              </a:rPr>
              <a:t>BLOCKBENCH</a:t>
            </a:r>
            <a:r>
              <a:rPr lang="en-US" sz="2500" dirty="0"/>
              <a:t>, a </a:t>
            </a:r>
            <a:r>
              <a:rPr lang="en-US" sz="2500" dirty="0">
                <a:solidFill>
                  <a:schemeClr val="accent5"/>
                </a:solidFill>
              </a:rPr>
              <a:t>benchmarking framework </a:t>
            </a:r>
            <a:r>
              <a:rPr lang="en-US" sz="2500"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141412" y="6372551"/>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{43EAD015-66A8-984E-A31A-4BF688CDB5E4}tf10001122</Template>
  <TotalTime>2404</TotalTime>
  <Words>2999</Words>
  <Application>Microsoft Macintosh PowerPoint</Application>
  <PresentationFormat>Widescreen</PresentationFormat>
  <Paragraphs>385</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Courier New</vt:lpstr>
      <vt:lpstr>Tw Cen MT</vt:lpstr>
      <vt:lpstr>Circuit</vt:lpstr>
      <vt:lpstr>Comparison of underlying data structures for distributed ledgers</vt:lpstr>
      <vt:lpstr>Context</vt:lpstr>
      <vt:lpstr>Research problem</vt:lpstr>
      <vt:lpstr>Research problem</vt:lpstr>
      <vt:lpstr>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P2p communication</vt:lpstr>
      <vt:lpstr>Underlying Data Structures for Distributed Ledgers</vt:lpstr>
      <vt:lpstr>PowerPoint Presentation</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245</cp:revision>
  <cp:lastPrinted>2018-11-27T23:38:49Z</cp:lastPrinted>
  <dcterms:created xsi:type="dcterms:W3CDTF">2018-09-09T23:13:17Z</dcterms:created>
  <dcterms:modified xsi:type="dcterms:W3CDTF">2019-04-25T20:40:18Z</dcterms:modified>
</cp:coreProperties>
</file>